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5143500" type="screen16x9"/>
  <p:notesSz cx="6858000" cy="9144000"/>
  <p:embeddedFontLst>
    <p:embeddedFont>
      <p:font typeface="Merriweather" panose="020B060402020202020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B79122-D858-B4B4-9CEE-31E367DA5F7E}" v="115" dt="2020-02-11T20:25:28.112"/>
    <p1510:client id="{DCB2F16D-2146-26A6-2454-0D2517E7E87F}" v="4" dt="2020-03-11T18:30:36.537"/>
    <p1510:client id="{EC589F90-BE83-3579-B627-BE2C6C84EACD}" v="105" dt="2020-02-12T05:28:13.4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gif>
</file>

<file path=ppt/media/image25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tsapsun.com/story/news/local/2018/07/28/cybersecurity-free-camp-western-washington-university-poulsbo/846291002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a7300117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a7300117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a7300117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a7300117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a7c36886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a7c36886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a730011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a730011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a7c368868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a7c368868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a730011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a730011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a7300117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a7300117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https://www.kitsapsun.com/story/news/local/2018/07/28/cybersecurity-free-camp-western-washington-university-poulsbo/846291002/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a7300117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a7300117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a7300117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a7300117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a7300117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a7300117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a7a2875b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a7a2875b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a7300117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a7300117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a7c3688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a7c3688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291716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WX Weather Station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177664"/>
            <a:ext cx="4264166" cy="2765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Original from December, 2019 by: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Kristopher Stewart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Melody Grappo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Scylla </a:t>
            </a:r>
            <a:r>
              <a:rPr lang="en" dirty="0" err="1"/>
              <a:t>VanZwol</a:t>
            </a:r>
            <a:endParaRPr dirty="0"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Ryan Lingg</a:t>
            </a:r>
            <a:endParaRPr dirty="0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indent="0"/>
            <a:r>
              <a:rPr lang="en"/>
              <a:t>Updated February 2020 by Grant Barton</a:t>
            </a:r>
            <a:endParaRPr lang="en" dirty="0"/>
          </a:p>
          <a:p>
            <a:pPr marL="0" indent="0"/>
            <a:endParaRPr lang="e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Advisor: Erik Fretheim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049" y="3668575"/>
            <a:ext cx="2188249" cy="110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PostgreSQL </a:t>
            </a:r>
            <a:endParaRPr/>
          </a:p>
        </p:txBody>
      </p:sp>
      <p:sp>
        <p:nvSpPr>
          <p:cNvPr id="146" name="Google Shape;146;p22"/>
          <p:cNvSpPr txBox="1"/>
          <p:nvPr/>
        </p:nvSpPr>
        <p:spPr>
          <a:xfrm>
            <a:off x="311725" y="1536675"/>
            <a:ext cx="5419200" cy="30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Django provides support for a number of database systems</a:t>
            </a:r>
            <a:endParaRPr lang="en-US"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SQLite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MySQL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PostgreSQL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Our implementation uses PostgreSQL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Highly extensible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Object-relational database, provides features such as table inheritance (useful for multiple types of data)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Includes built-in support for hash-based indexing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Speed up data retrieval</a:t>
            </a:r>
            <a:endParaRPr strike="sngStrike" dirty="0">
              <a:latin typeface="Roboto"/>
              <a:ea typeface="Roboto"/>
              <a:cs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trike="sngStrike" dirty="0">
                <a:latin typeface="Roboto"/>
                <a:ea typeface="Roboto"/>
                <a:cs typeface="Roboto"/>
                <a:sym typeface="Roboto"/>
              </a:rPr>
              <a:t>Worth noting that the feature set is similar to most other database systems</a:t>
            </a:r>
            <a:endParaRPr strike="sngStrike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522" y="1752706"/>
            <a:ext cx="2343951" cy="24181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46D040-D248-4429-9B4C-31F884AB1B99}"/>
              </a:ext>
            </a:extLst>
          </p:cNvPr>
          <p:cNvSpPr txBox="1"/>
          <p:nvPr/>
        </p:nvSpPr>
        <p:spPr>
          <a:xfrm>
            <a:off x="1033013" y="4327225"/>
            <a:ext cx="408029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/>
              <a:t>It's a relational database, </a:t>
            </a:r>
            <a:r>
              <a:rPr lang="en-US" sz="1800" dirty="0" err="1"/>
              <a:t>yo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We inherited a large codebase. This comes with its own issues:</a:t>
            </a:r>
            <a:endParaRPr sz="1500" dirty="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Lack of documentation</a:t>
            </a:r>
            <a:endParaRPr sz="1500" dirty="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Disorganized repositories for each component</a:t>
            </a:r>
            <a:endParaRPr sz="1500" dirty="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Steep learning curve</a:t>
            </a:r>
            <a:endParaRPr sz="1500" dirty="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Electrical engineering</a:t>
            </a:r>
            <a:endParaRPr sz="1500" dirty="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Technologies used were already chosen for us</a:t>
            </a:r>
            <a:endParaRPr sz="1500"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0B756-E0C1-4ED6-8697-E8E111EE5B92}"/>
              </a:ext>
            </a:extLst>
          </p:cNvPr>
          <p:cNvSpPr txBox="1"/>
          <p:nvPr/>
        </p:nvSpPr>
        <p:spPr>
          <a:xfrm>
            <a:off x="6263906" y="4144040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NOTHING HAS CHANGED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0C16F397-44F9-4772-B09B-EC320623BDF3}"/>
              </a:ext>
            </a:extLst>
          </p:cNvPr>
          <p:cNvSpPr/>
          <p:nvPr/>
        </p:nvSpPr>
        <p:spPr>
          <a:xfrm rot="-1680000">
            <a:off x="5794983" y="3135833"/>
            <a:ext cx="485110" cy="9768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we started</a:t>
            </a:r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404000" cy="3181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Limited understanding of technical details</a:t>
            </a:r>
            <a:endParaRPr lang="en-US"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Mostly working state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All components were functional but missing key features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Unclear what needed to be finished or redone completely</a:t>
            </a: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Next to no documentation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 dirty="0">
                <a:solidFill>
                  <a:srgbClr val="000000"/>
                </a:solidFill>
              </a:rPr>
              <a:t>Made testing difficult and understanding the overall system almost impossible</a:t>
            </a:r>
            <a:endParaRPr sz="1500" dirty="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 dirty="0">
                <a:solidFill>
                  <a:srgbClr val="000000"/>
                </a:solidFill>
              </a:rPr>
              <a:t>Scattered code base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073FCB-FEE2-4D17-AADB-72A39FD45A96}"/>
              </a:ext>
            </a:extLst>
          </p:cNvPr>
          <p:cNvSpPr txBox="1"/>
          <p:nvPr/>
        </p:nvSpPr>
        <p:spPr>
          <a:xfrm>
            <a:off x="6609464" y="4237075"/>
            <a:ext cx="2743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OOF, NOTHING HAS CHANGED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A9C0EE3D-47AE-4C44-AAD1-587C5DB08D34}"/>
              </a:ext>
            </a:extLst>
          </p:cNvPr>
          <p:cNvSpPr/>
          <p:nvPr/>
        </p:nvSpPr>
        <p:spPr>
          <a:xfrm rot="19920000">
            <a:off x="5894664" y="3574426"/>
            <a:ext cx="485110" cy="9768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we are now</a:t>
            </a:r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499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All of the components are up and running for testing and validation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>
                <a:solidFill>
                  <a:srgbClr val="000000"/>
                </a:solidFill>
              </a:rPr>
              <a:t>Prototype data station put together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>
                <a:solidFill>
                  <a:srgbClr val="000000"/>
                </a:solidFill>
              </a:rPr>
              <a:t>Web app and database currently online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Increased understanding of technical details</a:t>
            </a:r>
            <a:endParaRPr sz="1500">
              <a:solidFill>
                <a:srgbClr val="000000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" sz="1500">
                <a:solidFill>
                  <a:srgbClr val="000000"/>
                </a:solidFill>
              </a:rPr>
              <a:t>Documented the majority of the project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Cleaned up code base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Slight improvements for user experience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to...</a:t>
            </a:r>
            <a:endParaRPr/>
          </a:p>
        </p:txBody>
      </p:sp>
      <p:sp>
        <p:nvSpPr>
          <p:cNvPr id="171" name="Google Shape;171;p26"/>
          <p:cNvSpPr txBox="1"/>
          <p:nvPr/>
        </p:nvSpPr>
        <p:spPr>
          <a:xfrm>
            <a:off x="965150" y="1504675"/>
            <a:ext cx="7319700" cy="3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Previous teams, for their work and continued support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Dr. Erik Fretheim, for leading the project, providing hardware, and being patient :)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Dr. Aran Clauson and Dr. Filip Jagodzinski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WWU Cyber Range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SEA Discovery Center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nutshell...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78675" y="1640175"/>
            <a:ext cx="4633800" cy="2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 buoy that collects environmental data in the Salish Sea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 mobile app to retrieve data from the buoy and send data to the server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 webserver to store and display the data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Covers a spectrum of comp-sci areas: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Electrical engineering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Embedded systems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Mobile app development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Front-end web and database development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24282"/>
          <a:stretch/>
        </p:blipFill>
        <p:spPr>
          <a:xfrm>
            <a:off x="5617475" y="1640175"/>
            <a:ext cx="2785551" cy="281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4294967295"/>
          </p:nvPr>
        </p:nvSpPr>
        <p:spPr>
          <a:xfrm>
            <a:off x="416575" y="1600425"/>
            <a:ext cx="3836400" cy="29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For the annual WWU Cybersecurity camp at the SEA Discovery Center in Poulsbo</a:t>
            </a: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Demonstrate the intersections of different disciplines</a:t>
            </a: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Teach principles of cybersecurity</a:t>
            </a: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Collect data from the Salish Sea that other researchers can use</a:t>
            </a: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375" y="4244358"/>
            <a:ext cx="1675849" cy="700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2925" y="1560575"/>
            <a:ext cx="2758087" cy="19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0050" y="2750507"/>
            <a:ext cx="2758075" cy="1732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311725" y="1502025"/>
            <a:ext cx="4600800" cy="29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Four main components: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Data gathering station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Mobile app for comms with station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Web app for front- and back-end work with data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Database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Server hosted in the WWU Cyber Range located in the Poulsbo campus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975" y="1571100"/>
            <a:ext cx="3540420" cy="295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023" y="3850625"/>
            <a:ext cx="1747300" cy="96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7651" y="3850625"/>
            <a:ext cx="1454998" cy="96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with the water bottle?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050" y="1608325"/>
            <a:ext cx="2351500" cy="30085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78675" y="1640175"/>
            <a:ext cx="4633800" cy="2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Sparkfun ESP32 Thing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Sensors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Turbidity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Salinity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Insolation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Nalgene bottle as the buoy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Waterproofing applied via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marine-grade epoxy and resin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8525" y="1477175"/>
            <a:ext cx="1249725" cy="12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8763" y="1712863"/>
            <a:ext cx="1035325" cy="10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9713" y="2667425"/>
            <a:ext cx="1249725" cy="12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64403" y="4087075"/>
            <a:ext cx="1098700" cy="8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95474" y="3052100"/>
            <a:ext cx="1081925" cy="18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Phone App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l="495" t="120" r="455" b="-120"/>
          <a:stretch/>
        </p:blipFill>
        <p:spPr>
          <a:xfrm>
            <a:off x="628662" y="1301900"/>
            <a:ext cx="2047325" cy="383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8475" y="1302038"/>
            <a:ext cx="2067026" cy="384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3225" y="1318512"/>
            <a:ext cx="2067025" cy="38163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8"/>
          <p:cNvCxnSpPr/>
          <p:nvPr/>
        </p:nvCxnSpPr>
        <p:spPr>
          <a:xfrm>
            <a:off x="2680750" y="3218911"/>
            <a:ext cx="857700" cy="78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8"/>
          <p:cNvCxnSpPr/>
          <p:nvPr/>
        </p:nvCxnSpPr>
        <p:spPr>
          <a:xfrm>
            <a:off x="5605500" y="3211111"/>
            <a:ext cx="857700" cy="78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Phone App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6075"/>
            <a:ext cx="2094169" cy="386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9825" y="1310840"/>
            <a:ext cx="2094174" cy="3870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6675" y="1315275"/>
            <a:ext cx="2094174" cy="384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38337" y="1310413"/>
            <a:ext cx="2094174" cy="38568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9"/>
          <p:cNvCxnSpPr>
            <a:stCxn id="119" idx="3"/>
            <a:endCxn id="122" idx="1"/>
          </p:cNvCxnSpPr>
          <p:nvPr/>
        </p:nvCxnSpPr>
        <p:spPr>
          <a:xfrm>
            <a:off x="2094169" y="3229313"/>
            <a:ext cx="244200" cy="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4" name="Google Shape;124;p19"/>
          <p:cNvCxnSpPr>
            <a:stCxn id="122" idx="3"/>
            <a:endCxn id="121" idx="1"/>
          </p:cNvCxnSpPr>
          <p:nvPr/>
        </p:nvCxnSpPr>
        <p:spPr>
          <a:xfrm>
            <a:off x="4432511" y="3238815"/>
            <a:ext cx="244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5" name="Google Shape;125;p19"/>
          <p:cNvCxnSpPr>
            <a:stCxn id="121" idx="3"/>
            <a:endCxn id="120" idx="1"/>
          </p:cNvCxnSpPr>
          <p:nvPr/>
        </p:nvCxnSpPr>
        <p:spPr>
          <a:xfrm>
            <a:off x="6770849" y="3238813"/>
            <a:ext cx="279000" cy="7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Django Web Framework</a:t>
            </a:r>
            <a:endParaRPr/>
          </a:p>
        </p:txBody>
      </p:sp>
      <p:sp>
        <p:nvSpPr>
          <p:cNvPr id="131" name="Google Shape;131;p20"/>
          <p:cNvSpPr txBox="1"/>
          <p:nvPr/>
        </p:nvSpPr>
        <p:spPr>
          <a:xfrm>
            <a:off x="311725" y="1536675"/>
            <a:ext cx="4260300" cy="30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17500"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It big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marL="457200" indent="-317500"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</a:rPr>
              <a:t>It bulky</a:t>
            </a:r>
          </a:p>
          <a:p>
            <a:pPr marL="457200" indent="-317500"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</a:rPr>
              <a:t>It got it's opinions</a:t>
            </a: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825" y="1788453"/>
            <a:ext cx="3398850" cy="118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725" y="1856375"/>
            <a:ext cx="5269325" cy="22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CD17A410-F4C1-470B-A074-0D3C52A7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827" y="1701955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5341F3339ACB41A46D070C9D019273" ma:contentTypeVersion="9" ma:contentTypeDescription="Create a new document." ma:contentTypeScope="" ma:versionID="44d8a7b5e276212c69bcf8e42d7a2bb9">
  <xsd:schema xmlns:xsd="http://www.w3.org/2001/XMLSchema" xmlns:xs="http://www.w3.org/2001/XMLSchema" xmlns:p="http://schemas.microsoft.com/office/2006/metadata/properties" xmlns:ns2="ed9c70e0-e915-4d66-a0ad-22a9388071ca" targetNamespace="http://schemas.microsoft.com/office/2006/metadata/properties" ma:root="true" ma:fieldsID="f842c6c691991bc2a093ac9fcef7abbb" ns2:_="">
    <xsd:import namespace="ed9c70e0-e915-4d66-a0ad-22a9388071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9c70e0-e915-4d66-a0ad-22a9388071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3617C0-FA50-43EB-98A6-DB6CE024EF5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84E0AB1-D802-4FE8-9891-6382711897F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B7FDAFB-0CD1-47B6-8F2D-343AA14DA1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9c70e0-e915-4d66-a0ad-22a9388071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14</Slides>
  <Notes>14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Paradigm</vt:lpstr>
      <vt:lpstr>Water WX Weather Station</vt:lpstr>
      <vt:lpstr>In a nutshell...</vt:lpstr>
      <vt:lpstr>Motivation</vt:lpstr>
      <vt:lpstr>Our approach</vt:lpstr>
      <vt:lpstr>What’s with the water bottle?</vt:lpstr>
      <vt:lpstr>Android Phone App</vt:lpstr>
      <vt:lpstr>Android Phone App </vt:lpstr>
      <vt:lpstr>The Django Web Framework</vt:lpstr>
      <vt:lpstr>Data Visualization</vt:lpstr>
      <vt:lpstr>PostgreSQL </vt:lpstr>
      <vt:lpstr>Difficulties</vt:lpstr>
      <vt:lpstr>Where we started</vt:lpstr>
      <vt:lpstr>Where we are now</vt:lpstr>
      <vt:lpstr>Thanks to...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WX Weather Station</dc:title>
  <cp:revision>65</cp:revision>
  <dcterms:modified xsi:type="dcterms:W3CDTF">2021-05-20T21:36:48Z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0x010100B75341F3339ACB41A46D070C9D019273</vt:lpwstr>
  </property>
</Properties>
</file>